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83" r:id="rId2"/>
    <p:sldId id="384" r:id="rId3"/>
    <p:sldId id="393" r:id="rId4"/>
    <p:sldId id="420" r:id="rId5"/>
    <p:sldId id="421" r:id="rId6"/>
    <p:sldId id="422" r:id="rId7"/>
    <p:sldId id="423" r:id="rId8"/>
    <p:sldId id="424" r:id="rId9"/>
    <p:sldId id="425" r:id="rId10"/>
    <p:sldId id="426" r:id="rId11"/>
    <p:sldId id="427" r:id="rId12"/>
    <p:sldId id="429" r:id="rId13"/>
    <p:sldId id="428" r:id="rId14"/>
    <p:sldId id="430" r:id="rId15"/>
    <p:sldId id="415" r:id="rId16"/>
    <p:sldId id="416" r:id="rId17"/>
    <p:sldId id="418" r:id="rId18"/>
    <p:sldId id="417" r:id="rId19"/>
    <p:sldId id="419" r:id="rId20"/>
    <p:sldId id="431" r:id="rId21"/>
    <p:sldId id="432" r:id="rId22"/>
    <p:sldId id="433" r:id="rId23"/>
    <p:sldId id="434" r:id="rId2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BB928E10-A69C-42F6-8B07-A2FEAC067766}">
          <p14:sldIdLst>
            <p14:sldId id="383"/>
          </p14:sldIdLst>
        </p14:section>
        <p14:section name="Inicio" id="{ACC24B29-0CC7-491A-A98A-CF7CBDBE501E}">
          <p14:sldIdLst>
            <p14:sldId id="384"/>
            <p14:sldId id="393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9"/>
            <p14:sldId id="428"/>
            <p14:sldId id="430"/>
            <p14:sldId id="415"/>
            <p14:sldId id="416"/>
            <p14:sldId id="418"/>
            <p14:sldId id="417"/>
            <p14:sldId id="419"/>
            <p14:sldId id="431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Azevedo" initials="DA" lastIdx="1" clrIdx="0">
    <p:extLst>
      <p:ext uri="{19B8F6BF-5375-455C-9EA6-DF929625EA0E}">
        <p15:presenceInfo xmlns:p15="http://schemas.microsoft.com/office/powerpoint/2012/main" userId="67cc8119b49915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84972" autoAdjust="0"/>
  </p:normalViewPr>
  <p:slideViewPr>
    <p:cSldViewPr snapToGrid="0">
      <p:cViewPr varScale="1">
        <p:scale>
          <a:sx n="122" d="100"/>
          <a:sy n="122" d="100"/>
        </p:scale>
        <p:origin x="240" y="59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4T15:44:10.163" idx="1">
    <p:pos x="5692" y="227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3324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2131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8820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8396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6929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850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198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0262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4859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0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2548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16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138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690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362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07974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6649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46803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083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424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5/3/21 11:09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580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hoosing the Right Database for Your Applications | PingCAP">
            <a:extLst>
              <a:ext uri="{FF2B5EF4-FFF2-40B4-BE49-F238E27FC236}">
                <a16:creationId xmlns:a16="http://schemas.microsoft.com/office/drawing/2014/main" id="{F4BF51F6-7963-4FAD-BCBC-B607BE21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716" y="6350"/>
            <a:ext cx="15660915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692570" y="4168509"/>
            <a:ext cx="4486542" cy="8742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0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Brian Marques |Diogo Azevedo|</a:t>
            </a:r>
          </a:p>
          <a:p>
            <a:pPr lvl="0" algn="ctr">
              <a:lnSpc>
                <a:spcPct val="90000"/>
              </a:lnSpc>
            </a:pPr>
            <a:r>
              <a:rPr lang="en-US" sz="2000" spc="-100" dirty="0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Gonçalo</a:t>
            </a:r>
            <a:r>
              <a:rPr lang="en-US" sz="20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Silva| Jose </a:t>
            </a:r>
            <a:r>
              <a:rPr lang="en-US" sz="2000" spc="-100" dirty="0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Domingues</a:t>
            </a:r>
            <a:endParaRPr lang="en-US" sz="2000" spc="-1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32404" y="360060"/>
            <a:ext cx="10471948" cy="1311128"/>
          </a:xfr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IPAI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32404" y="1671188"/>
            <a:ext cx="10471947" cy="701731"/>
          </a:xfr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London Crimes and Demographics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4814984" y="184428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133904" y="889205"/>
            <a:ext cx="3739600" cy="590931"/>
          </a:xfrm>
        </p:spPr>
        <p:txBody>
          <a:bodyPr/>
          <a:lstStyle/>
          <a:p>
            <a:r>
              <a:rPr lang="en-US" sz="3600" dirty="0"/>
              <a:t>Integrated Model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67652B-1C74-44D2-9CA6-D2A42E3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72" y="1480136"/>
            <a:ext cx="8716161" cy="474584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6540D9-F7AA-4F14-83CB-F6CE541D51FD}"/>
              </a:ext>
            </a:extLst>
          </p:cNvPr>
          <p:cNvSpPr/>
          <p:nvPr/>
        </p:nvSpPr>
        <p:spPr>
          <a:xfrm>
            <a:off x="1015069" y="4068661"/>
            <a:ext cx="3118836" cy="251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9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4814984" y="184428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133904" y="889205"/>
            <a:ext cx="3739600" cy="590931"/>
          </a:xfrm>
        </p:spPr>
        <p:txBody>
          <a:bodyPr/>
          <a:lstStyle/>
          <a:p>
            <a:r>
              <a:rPr lang="en-US" sz="3600" dirty="0"/>
              <a:t>Integrated Model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67652B-1C74-44D2-9CA6-D2A42E3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72" y="1480136"/>
            <a:ext cx="8716161" cy="47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38698" y="2822240"/>
            <a:ext cx="4924423" cy="590931"/>
          </a:xfrm>
        </p:spPr>
        <p:txBody>
          <a:bodyPr/>
          <a:lstStyle/>
          <a:p>
            <a:r>
              <a:rPr lang="en-US" dirty="0"/>
              <a:t>Populating Tables: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612190" y="1244597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303426" y="2084827"/>
            <a:ext cx="2986481" cy="590931"/>
          </a:xfrm>
        </p:spPr>
        <p:txBody>
          <a:bodyPr/>
          <a:lstStyle/>
          <a:p>
            <a:r>
              <a:rPr lang="en-US" dirty="0"/>
              <a:t>Data Base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29841" y="3747819"/>
            <a:ext cx="4798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csv for each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the database in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Loaded all tables with the csv’s created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8CE607-4211-4930-834C-54515EB7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404" y="1527804"/>
            <a:ext cx="1390650" cy="17049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6E5C6D6-4EE5-4681-B571-48FA311C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60" y="3714919"/>
            <a:ext cx="5075339" cy="9956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D7FEF7E-C543-4BB4-8E07-8F9405509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040" y="1244597"/>
            <a:ext cx="1033490" cy="20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6975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54807" y="1991730"/>
            <a:ext cx="6078880" cy="590931"/>
          </a:xfrm>
        </p:spPr>
        <p:txBody>
          <a:bodyPr/>
          <a:lstStyle/>
          <a:p>
            <a:r>
              <a:rPr lang="en-US" dirty="0"/>
              <a:t>Defining query questions: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2065195" y="464421"/>
            <a:ext cx="2377440" cy="84023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756431" y="1304651"/>
            <a:ext cx="2986481" cy="590931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850419" y="2735812"/>
            <a:ext cx="47985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each borough, what’s the major crime category that occurs the most within a certain year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top 5 boroughs to live? Those that have a smaller number of crimes, bigger employment rate, and bigger salary.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also pretend to do an exploratory analysis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21300F2-95BE-4FFB-BA68-98B78C2C9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31" y="1895582"/>
            <a:ext cx="3664819" cy="36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202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14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49985" y="2125954"/>
            <a:ext cx="4677920" cy="590931"/>
          </a:xfrm>
        </p:spPr>
        <p:txBody>
          <a:bodyPr/>
          <a:lstStyle/>
          <a:p>
            <a:r>
              <a:rPr lang="en-US" dirty="0"/>
              <a:t>With the questions in mind: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704469" y="590256"/>
            <a:ext cx="2377440" cy="84023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395705" y="1430486"/>
            <a:ext cx="2986481" cy="590931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7184DA-9A9F-425E-9ECB-54B61857BF54}"/>
              </a:ext>
            </a:extLst>
          </p:cNvPr>
          <p:cNvSpPr txBox="1"/>
          <p:nvPr/>
        </p:nvSpPr>
        <p:spPr>
          <a:xfrm>
            <a:off x="790127" y="3363169"/>
            <a:ext cx="4798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Simplified the ‘snowflaking’ of the original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a python notebook to create and populate the Datawarehouse.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D85A436-FBF3-40A8-9C5E-A4DF96E7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98" y="2040916"/>
            <a:ext cx="5974178" cy="30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68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718500"/>
            <a:ext cx="6129338" cy="590931"/>
          </a:xfrm>
        </p:spPr>
        <p:txBody>
          <a:bodyPr/>
          <a:lstStyle/>
          <a:p>
            <a:r>
              <a:rPr lang="en-US" dirty="0"/>
              <a:t>Definition: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192855"/>
            <a:ext cx="5791200" cy="590931"/>
          </a:xfrm>
        </p:spPr>
        <p:txBody>
          <a:bodyPr/>
          <a:lstStyle/>
          <a:p>
            <a:r>
              <a:rPr lang="en-US" dirty="0"/>
              <a:t>Query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22729" y="3418514"/>
            <a:ext cx="5532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each borough, what’s the major crime category that occurs the most.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DF4A28-F33F-486E-9D05-3C99F4281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683"/>
          <a:stretch/>
        </p:blipFill>
        <p:spPr bwMode="auto">
          <a:xfrm>
            <a:off x="6255060" y="2507866"/>
            <a:ext cx="5787621" cy="222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589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306021"/>
            <a:ext cx="5791200" cy="590931"/>
          </a:xfrm>
        </p:spPr>
        <p:txBody>
          <a:bodyPr/>
          <a:lstStyle/>
          <a:p>
            <a:r>
              <a:rPr lang="en-US" dirty="0"/>
              <a:t>Query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22729" y="3418514"/>
            <a:ext cx="55323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occurred major crime is ‘Theft and Handling’ and ‘Violence against the Person’.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other major crimes pale in comparison in terms of occurrences.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 obtained here are further explored in the exploratory analysis.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DE4902-F96B-4006-90F6-64E589619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43" y="1463242"/>
            <a:ext cx="4895273" cy="393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33896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Definition: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/>
          <a:lstStyle/>
          <a:p>
            <a:r>
              <a:rPr lang="en-US" dirty="0"/>
              <a:t>Query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22729" y="3418514"/>
            <a:ext cx="55323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are the top 5 boroughs to live? Those that have a smaller number of crimes, bigger employment rate, and bigger salary.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Formulated a score to relate all the features.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CD5646-7754-4205-9302-50F2CE97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09" y="2151947"/>
            <a:ext cx="5485326" cy="255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316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/>
          <a:lstStyle/>
          <a:p>
            <a:r>
              <a:rPr lang="en-US" dirty="0"/>
              <a:t>Query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22729" y="3418514"/>
            <a:ext cx="55323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occurred major crime is ‘Theft and and Handling’ and ‘Violence against the Person’.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other major crimes pale in comparison in terms of occurrences.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F7A8E9-5C46-4367-977A-B125BB01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13" y="3318456"/>
            <a:ext cx="5540386" cy="11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75452F-530A-4BAD-A2F0-3E1C6CC8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051" y="1899015"/>
            <a:ext cx="3525024" cy="5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576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19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Looking for insights: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590931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22729" y="3418514"/>
            <a:ext cx="55323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used public tableau for the data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focused our analysis on the demographics we deemed more interesting.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Plotted each characteristic on a map plot with each borough represented.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170" name="Picture 2" descr="Tableau Server vs. Tableau Desktop: Comparison">
            <a:extLst>
              <a:ext uri="{FF2B5EF4-FFF2-40B4-BE49-F238E27FC236}">
                <a16:creationId xmlns:a16="http://schemas.microsoft.com/office/drawing/2014/main" id="{38B1D2E9-B498-461F-AAA6-5D319B418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607" r="2148" b="2449"/>
          <a:stretch/>
        </p:blipFill>
        <p:spPr bwMode="auto">
          <a:xfrm>
            <a:off x="6803471" y="2332138"/>
            <a:ext cx="4963145" cy="255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0571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D7CCDE1F-AD4F-4FD6-AF5B-B5D574BE1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/>
          <a:lstStyle/>
          <a:p>
            <a:r>
              <a:rPr lang="en-US" dirty="0"/>
              <a:t>Intro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FADFA3A-9E5D-43C0-858F-9A37D173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3926A28-8F55-4C21-B3BC-29DD2DFC12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397032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F93C0AE-C8DF-448A-AC08-AB204979B62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397032"/>
          </a:xfrm>
        </p:spPr>
        <p:txBody>
          <a:bodyPr/>
          <a:lstStyle/>
          <a:p>
            <a:r>
              <a:rPr lang="pt-PT" dirty="0" err="1"/>
              <a:t>Database</a:t>
            </a:r>
            <a:endParaRPr lang="pt-PT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30FBAAF-75C8-4F1D-BB45-F99517BFA0E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397032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B1FA43CB-E459-4ACA-BB12-E4175209E30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/>
          <a:lstStyle/>
          <a:p>
            <a:r>
              <a:rPr lang="en-US" dirty="0"/>
              <a:t>Conclusion</a:t>
            </a:r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E94E12FF-2EA5-451B-9CA6-DCDD4A532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talk</a:t>
            </a:r>
            <a:r>
              <a:rPr lang="pt-PT" dirty="0"/>
              <a:t> </a:t>
            </a:r>
            <a:r>
              <a:rPr lang="pt-PT" dirty="0" err="1"/>
              <a:t>about</a:t>
            </a:r>
            <a:endParaRPr lang="pt-PT" dirty="0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09D39C56-E35E-4920-8203-FDADAB7DFA02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pt-PT" dirty="0"/>
              <a:t>1</a:t>
            </a:r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0412E501-40AC-4E66-ACC3-91BCD82FDD2D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pt-PT" dirty="0"/>
              <a:t>2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ED78F1B7-1CD6-473D-8D7A-BA0810B9B88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pt-PT" dirty="0"/>
              <a:t>3</a:t>
            </a:r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694F255E-5A0D-4EB6-BA23-E722EE71B83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7313589" y="2577396"/>
            <a:ext cx="2377440" cy="840230"/>
          </a:xfrm>
        </p:spPr>
        <p:txBody>
          <a:bodyPr/>
          <a:lstStyle/>
          <a:p>
            <a:r>
              <a:rPr lang="pt-PT" dirty="0"/>
              <a:t>4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45FFE084-32FB-4CC0-99E1-C7508BE5EBE9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728566" y="2577396"/>
            <a:ext cx="2377440" cy="840230"/>
          </a:xfrm>
        </p:spPr>
        <p:txBody>
          <a:bodyPr/>
          <a:lstStyle/>
          <a:p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258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20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1089529"/>
          </a:xfrm>
        </p:spPr>
        <p:txBody>
          <a:bodyPr/>
          <a:lstStyle/>
          <a:p>
            <a:r>
              <a:rPr lang="en-US" dirty="0"/>
              <a:t>Economic and Educational Factors: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8" y="1380911"/>
            <a:ext cx="5791200" cy="590931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361364" y="3745685"/>
            <a:ext cx="54066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Economic and Educational factors might have impact on criminal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Lower values for gross annual pay and A-C educational scores, were often accompanied by a larger volume of crimes.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D4671F-0562-4E71-9D29-C3CA0387D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81" y="1921079"/>
            <a:ext cx="5775118" cy="33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0787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21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Net Migration: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8" y="1380911"/>
            <a:ext cx="5791200" cy="590931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361363" y="3428394"/>
            <a:ext cx="5406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observed that boroughs with higher volume of crimes had negative values for the Net Migration.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Crimes maybe a factor for the people leaving specific boroughs.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 migration could be used as metric for borough quality of life.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204714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22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Most Frequent Crimes: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8" y="1380911"/>
            <a:ext cx="5791200" cy="590931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361363" y="3283482"/>
            <a:ext cx="5406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crimes practiced are Theft Handling (other theft) and Violence against the Person (Harassment).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crimes have most of their occurrences in specific boroughs.</a:t>
            </a:r>
          </a:p>
        </p:txBody>
      </p:sp>
    </p:spTree>
    <p:extLst>
      <p:ext uri="{BB962C8B-B14F-4D97-AF65-F5344CB8AC3E}">
        <p14:creationId xmlns:p14="http://schemas.microsoft.com/office/powerpoint/2010/main" val="14304721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2534575"/>
            <a:ext cx="6129338" cy="590931"/>
          </a:xfrm>
        </p:spPr>
        <p:txBody>
          <a:bodyPr/>
          <a:lstStyle/>
          <a:p>
            <a:r>
              <a:rPr lang="en-US" dirty="0"/>
              <a:t>Insights and Process: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8" y="1380911"/>
            <a:ext cx="5791200" cy="590931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361363" y="3429000"/>
            <a:ext cx="54066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Socio-economic factors may have impact on the number of crimes.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 most frequent crime categories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Modulation, cleaning and loading is verry important for the operation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872521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872461" y="2151906"/>
            <a:ext cx="4924423" cy="590931"/>
          </a:xfrm>
        </p:spPr>
        <p:txBody>
          <a:bodyPr/>
          <a:lstStyle/>
          <a:p>
            <a:r>
              <a:rPr lang="en-US" dirty="0"/>
              <a:t>What we have done: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2145953" y="574263"/>
            <a:ext cx="2377440" cy="84023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018812" y="1414493"/>
            <a:ext cx="2631722" cy="590931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872461" y="3105416"/>
            <a:ext cx="5024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Merge datasets with data about London boroughs, and London crimes.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Create</a:t>
            </a:r>
            <a:r>
              <a:rPr lang="pt-PT" sz="2000" dirty="0"/>
              <a:t> a </a:t>
            </a:r>
            <a:r>
              <a:rPr lang="pt-PT" sz="2000" dirty="0" err="1"/>
              <a:t>database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data </a:t>
            </a:r>
            <a:r>
              <a:rPr lang="pt-PT" sz="2000" dirty="0" err="1"/>
              <a:t>warehouse</a:t>
            </a:r>
            <a:endParaRPr lang="pt-P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err="1"/>
              <a:t>Query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explore </a:t>
            </a:r>
            <a:r>
              <a:rPr lang="pt-PT" sz="2000" dirty="0" err="1"/>
              <a:t>the</a:t>
            </a:r>
            <a:r>
              <a:rPr lang="pt-PT" sz="2000" dirty="0"/>
              <a:t> date for </a:t>
            </a:r>
            <a:r>
              <a:rPr lang="pt-PT" sz="2000" dirty="0" err="1"/>
              <a:t>possible</a:t>
            </a:r>
            <a:r>
              <a:rPr lang="pt-PT" sz="2000" dirty="0"/>
              <a:t> insights</a:t>
            </a:r>
            <a:endParaRPr lang="en-US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1BE999-030B-48A5-8BF7-0978E10FE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08" y="1771096"/>
            <a:ext cx="3315808" cy="33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44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21459" y="2551643"/>
            <a:ext cx="4924423" cy="590931"/>
          </a:xfrm>
        </p:spPr>
        <p:txBody>
          <a:bodyPr/>
          <a:lstStyle/>
          <a:p>
            <a:r>
              <a:rPr lang="en-US" dirty="0"/>
              <a:t>London Crimes: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994951" y="9740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86187" y="1814230"/>
            <a:ext cx="2986481" cy="59093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906016" y="3462410"/>
            <a:ext cx="5024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had 2 </a:t>
            </a:r>
            <a:r>
              <a:rPr lang="en-US" sz="2000" dirty="0" err="1"/>
              <a:t>dataframes</a:t>
            </a:r>
            <a:r>
              <a:rPr lang="en-US" sz="2000" dirty="0"/>
              <a:t> with same information, but different structure.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wanted to merge both datasets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8747D8-A186-4821-BF00-B78EC81D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65" y="1814230"/>
            <a:ext cx="4836031" cy="14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D92680-FF3E-49F8-B2A9-0B4AC9034E57}"/>
              </a:ext>
            </a:extLst>
          </p:cNvPr>
          <p:cNvSpPr txBox="1">
            <a:spLocks/>
          </p:cNvSpPr>
          <p:nvPr/>
        </p:nvSpPr>
        <p:spPr>
          <a:xfrm>
            <a:off x="6093090" y="2319712"/>
            <a:ext cx="1005275" cy="4247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/>
              <a:t>DF 1: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B5B1BAC-E5D2-422C-9C03-E03D0B2C086F}"/>
              </a:ext>
            </a:extLst>
          </p:cNvPr>
          <p:cNvSpPr txBox="1">
            <a:spLocks/>
          </p:cNvSpPr>
          <p:nvPr/>
        </p:nvSpPr>
        <p:spPr>
          <a:xfrm>
            <a:off x="6093089" y="4216489"/>
            <a:ext cx="1005275" cy="4247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/>
              <a:t>DF 2: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9CC10F2-DEA5-48E3-BC12-359A83C4E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6"/>
          <a:stretch/>
        </p:blipFill>
        <p:spPr bwMode="auto">
          <a:xfrm>
            <a:off x="7098365" y="3462410"/>
            <a:ext cx="4668252" cy="169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9406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2736" y="2048304"/>
            <a:ext cx="4924423" cy="590931"/>
          </a:xfrm>
        </p:spPr>
        <p:txBody>
          <a:bodyPr/>
          <a:lstStyle/>
          <a:p>
            <a:r>
              <a:rPr lang="en-US" dirty="0"/>
              <a:t>London Crimes: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936228" y="470661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27464" y="1310891"/>
            <a:ext cx="2986481" cy="59093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738236" y="2639807"/>
            <a:ext cx="58219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Converted DF2 into DF1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Checked major and minor category similarity, to access merge viability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Checked borough names, for possible mismatches (1 mismatch)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Checked year similarities for possible row duplicates.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Merged Both datasets.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137FE4B-2614-4177-8F97-FFC34ED30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90" y="68945"/>
            <a:ext cx="4582126" cy="248389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DAB9059-2894-41A8-AAB8-540F3C61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91" y="2616765"/>
            <a:ext cx="4582126" cy="177372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4609A22-AB24-49E5-A1E1-719AFFEEA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90" y="4454419"/>
            <a:ext cx="4704160" cy="21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789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38698" y="2822240"/>
            <a:ext cx="4924423" cy="590931"/>
          </a:xfrm>
        </p:spPr>
        <p:txBody>
          <a:bodyPr/>
          <a:lstStyle/>
          <a:p>
            <a:r>
              <a:rPr lang="en-US" dirty="0"/>
              <a:t>London Crimes: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612190" y="1244597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303426" y="2084827"/>
            <a:ext cx="2986481" cy="59093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41C1C1-887E-4A93-AEEC-D2B56915082D}"/>
              </a:ext>
            </a:extLst>
          </p:cNvPr>
          <p:cNvSpPr txBox="1"/>
          <p:nvPr/>
        </p:nvSpPr>
        <p:spPr>
          <a:xfrm>
            <a:off x="1102096" y="3747819"/>
            <a:ext cx="380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Checked for duplicate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Removed value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Ended with 990 907 rows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1F1A763-B569-4152-AE5D-881AF5B8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984" y="1664712"/>
            <a:ext cx="3409950" cy="13144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AE7137E-17B5-445F-ADD5-452CB5F5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03" y="3398799"/>
            <a:ext cx="5985313" cy="171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694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7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04681" y="1945784"/>
            <a:ext cx="4924423" cy="590931"/>
          </a:xfrm>
        </p:spPr>
        <p:txBody>
          <a:bodyPr/>
          <a:lstStyle/>
          <a:p>
            <a:r>
              <a:rPr lang="en-US" dirty="0"/>
              <a:t>London Boroughs: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701336" y="445494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392572" y="1285724"/>
            <a:ext cx="2986481" cy="59093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B5C7C83-0A29-40B3-9270-DDAD96DF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69" y="1876655"/>
            <a:ext cx="4930630" cy="100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258044-2351-453B-9BEE-D866CF09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551" y="3626073"/>
            <a:ext cx="4930630" cy="185262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A55F171-B3E9-4621-8340-969D40F5A6F2}"/>
              </a:ext>
            </a:extLst>
          </p:cNvPr>
          <p:cNvSpPr txBox="1"/>
          <p:nvPr/>
        </p:nvSpPr>
        <p:spPr>
          <a:xfrm>
            <a:off x="635109" y="2827661"/>
            <a:ext cx="63774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Dataset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Removed: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Column’s code and new code.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Columns with low value range.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Columns with low information value.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Rows not corresponding to London boroughs.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Removed symbols: </a:t>
            </a:r>
            <a:r>
              <a:rPr lang="pt-PT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£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Substituted commas by points:  , -&gt;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Null values were substituted by the column mean</a:t>
            </a:r>
          </a:p>
        </p:txBody>
      </p:sp>
    </p:spTree>
    <p:extLst>
      <p:ext uri="{BB962C8B-B14F-4D97-AF65-F5344CB8AC3E}">
        <p14:creationId xmlns:p14="http://schemas.microsoft.com/office/powerpoint/2010/main" val="41687722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chemeClr val="tx2"/>
                </a:solidFill>
              </a:rPr>
              <a:pPr/>
              <a:t>8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7118" y="2459364"/>
            <a:ext cx="4924423" cy="1089529"/>
          </a:xfrm>
        </p:spPr>
        <p:txBody>
          <a:bodyPr/>
          <a:lstStyle/>
          <a:p>
            <a:r>
              <a:rPr lang="en-US" dirty="0"/>
              <a:t>London Stop and Search: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340610" y="881721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031846" y="1721951"/>
            <a:ext cx="2986481" cy="590931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B27A13A-92D3-4B5B-AF88-F589F44C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50" y="2136721"/>
            <a:ext cx="5640149" cy="297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C52513-8121-4F69-8079-094BFA52715A}"/>
              </a:ext>
            </a:extLst>
          </p:cNvPr>
          <p:cNvSpPr txBox="1"/>
          <p:nvPr/>
        </p:nvSpPr>
        <p:spPr>
          <a:xfrm>
            <a:off x="459585" y="3735802"/>
            <a:ext cx="4375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Removed majority of columns ending only with the individual characteristics.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wanted to see if some criminal profiles could be created with this dataset</a:t>
            </a:r>
          </a:p>
        </p:txBody>
      </p:sp>
    </p:spTree>
    <p:extLst>
      <p:ext uri="{BB962C8B-B14F-4D97-AF65-F5344CB8AC3E}">
        <p14:creationId xmlns:p14="http://schemas.microsoft.com/office/powerpoint/2010/main" val="17706625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4814984" y="184428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4133904" y="889205"/>
            <a:ext cx="3739600" cy="590931"/>
          </a:xfrm>
        </p:spPr>
        <p:txBody>
          <a:bodyPr/>
          <a:lstStyle/>
          <a:p>
            <a:r>
              <a:rPr lang="en-US" sz="3600" dirty="0"/>
              <a:t>Integrated Model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467652B-1C74-44D2-9CA6-D2A42E38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72" y="1480136"/>
            <a:ext cx="8716161" cy="474584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FD76766-8BA7-41AD-800C-B749F9BE767F}"/>
              </a:ext>
            </a:extLst>
          </p:cNvPr>
          <p:cNvSpPr/>
          <p:nvPr/>
        </p:nvSpPr>
        <p:spPr>
          <a:xfrm>
            <a:off x="1015068" y="4068661"/>
            <a:ext cx="10066789" cy="2516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51EE44B-4ADB-4A3C-8CD9-B560209FC0EB}"/>
              </a:ext>
            </a:extLst>
          </p:cNvPr>
          <p:cNvSpPr/>
          <p:nvPr/>
        </p:nvSpPr>
        <p:spPr>
          <a:xfrm>
            <a:off x="4814984" y="3540675"/>
            <a:ext cx="5283666" cy="135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590024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1109</TotalTime>
  <Words>1425</Words>
  <Application>Microsoft Macintosh PowerPoint</Application>
  <PresentationFormat>Widescreen</PresentationFormat>
  <Paragraphs>237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 Black</vt:lpstr>
      <vt:lpstr>Calibri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Storybuilding Neal Creative</vt:lpstr>
      <vt:lpstr>IPAI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Desempenho</dc:title>
  <dc:subject/>
  <dc:creator>Diogo Azevedo</dc:creator>
  <cp:keywords/>
  <dc:description/>
  <cp:lastModifiedBy>fc51084</cp:lastModifiedBy>
  <cp:revision>103</cp:revision>
  <dcterms:created xsi:type="dcterms:W3CDTF">2018-05-04T15:02:33Z</dcterms:created>
  <dcterms:modified xsi:type="dcterms:W3CDTF">2021-05-03T22:15:10Z</dcterms:modified>
  <cp:category/>
</cp:coreProperties>
</file>